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5" r:id="rId2"/>
    <p:sldId id="593" r:id="rId3"/>
    <p:sldId id="602" r:id="rId4"/>
    <p:sldId id="608" r:id="rId5"/>
    <p:sldId id="570" r:id="rId6"/>
    <p:sldId id="604" r:id="rId7"/>
    <p:sldId id="598" r:id="rId8"/>
    <p:sldId id="607" r:id="rId9"/>
    <p:sldId id="592" r:id="rId10"/>
  </p:sldIdLst>
  <p:sldSz cx="9144000" cy="6858000" type="screen4x3"/>
  <p:notesSz cx="6797675" cy="992822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2">
          <p15:clr>
            <a:srgbClr val="A4A3A4"/>
          </p15:clr>
        </p15:guide>
        <p15:guide id="2" pos="5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426"/>
    <a:srgbClr val="015289"/>
    <a:srgbClr val="009BD2"/>
    <a:srgbClr val="009AD0"/>
    <a:srgbClr val="003CFE"/>
    <a:srgbClr val="43ACD1"/>
    <a:srgbClr val="62B9D8"/>
    <a:srgbClr val="0033CC"/>
    <a:srgbClr val="F5F9FD"/>
    <a:srgbClr val="D9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19" autoAdjust="0"/>
    <p:restoredTop sz="92039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-492" y="-84"/>
      </p:cViewPr>
      <p:guideLst>
        <p:guide orient="horz" pos="3112"/>
        <p:guide pos="5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r">
              <a:defRPr sz="1200"/>
            </a:lvl1pPr>
          </a:lstStyle>
          <a:p>
            <a:fld id="{41E956D8-05A6-AB44-AA88-936B911B0708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r">
              <a:defRPr sz="1200"/>
            </a:lvl1pPr>
          </a:lstStyle>
          <a:p>
            <a:fld id="{870CF3E5-1CE4-974E-89E5-4936074A4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46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r">
              <a:defRPr sz="1200"/>
            </a:lvl1pPr>
          </a:lstStyle>
          <a:p>
            <a:fld id="{0BD8A9B1-6556-2D40-BF55-6B8C47F71E23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1" tIns="45656" rIns="91311" bIns="456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11" tIns="45656" rIns="91311" bIns="4565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r">
              <a:defRPr sz="1200"/>
            </a:lvl1pPr>
          </a:lstStyle>
          <a:p>
            <a:fld id="{A8B182D7-AC87-F146-AF7F-C576E128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54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40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0800000" flipH="1" flipV="1">
            <a:off x="7" y="434092"/>
            <a:ext cx="2261973" cy="6423908"/>
          </a:xfrm>
          <a:prstGeom prst="rect">
            <a:avLst/>
          </a:prstGeom>
          <a:solidFill>
            <a:srgbClr val="E1E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8" name="Rectangle 104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0800000" flipH="1">
            <a:off x="2220383" y="3"/>
            <a:ext cx="173728" cy="6872578"/>
          </a:xfrm>
          <a:prstGeom prst="rect">
            <a:avLst/>
          </a:prstGeom>
          <a:gradFill rotWithShape="1">
            <a:gsLst>
              <a:gs pos="0">
                <a:srgbClr val="004E8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9" name="Rectangle 104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5400000">
            <a:off x="4332757" y="-4348950"/>
            <a:ext cx="490783" cy="9156282"/>
          </a:xfrm>
          <a:prstGeom prst="rect">
            <a:avLst/>
          </a:prstGeom>
          <a:solidFill>
            <a:srgbClr val="004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10" name="Rectangle 1043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 flipV="1">
            <a:off x="4506064" y="2221289"/>
            <a:ext cx="144158" cy="9156282"/>
          </a:xfrm>
          <a:prstGeom prst="rect">
            <a:avLst/>
          </a:prstGeom>
          <a:solidFill>
            <a:srgbClr val="004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000" b="1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Название 1"/>
          <p:cNvSpPr>
            <a:spLocks noGrp="1"/>
          </p:cNvSpPr>
          <p:nvPr userDrawn="1">
            <p:ph type="ctrTitle"/>
          </p:nvPr>
        </p:nvSpPr>
        <p:spPr>
          <a:xfrm>
            <a:off x="2907366" y="3302282"/>
            <a:ext cx="5550834" cy="430887"/>
          </a:xfrm>
        </p:spPr>
        <p:txBody>
          <a:bodyPr lIns="0" tIns="0" rIns="0" bIns="0">
            <a:spAutoFit/>
          </a:bodyPr>
          <a:lstStyle>
            <a:lvl1pPr algn="l">
              <a:defRPr sz="2800" b="1" i="0">
                <a:solidFill>
                  <a:srgbClr val="015289"/>
                </a:solidFill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81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9858" y="274648"/>
            <a:ext cx="8760469" cy="307777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ru-RU" sz="2000" b="1" i="0" u="none" strike="noStrike" kern="0" cap="none" spc="0" normalizeH="0" baseline="0">
                <a:ln>
                  <a:noFill/>
                </a:ln>
                <a:solidFill>
                  <a:srgbClr val="015289"/>
                </a:solidFill>
                <a:effectLst/>
                <a:uLnTx/>
                <a:uFillTx/>
                <a:latin typeface="Arial"/>
                <a:ea typeface="Arial" charset="0"/>
                <a:cs typeface="Arial"/>
              </a:defRPr>
            </a:lvl1pPr>
          </a:lstStyle>
          <a:p>
            <a:pPr marL="0" marR="0" lvl="0" indent="0" algn="l" defTabSz="913321" eaLnBrk="0" fontAlgn="base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16725" y="6538827"/>
            <a:ext cx="2133600" cy="250198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5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6725" y="6538827"/>
            <a:ext cx="2133600" cy="250198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35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55" y="274648"/>
            <a:ext cx="8760470" cy="307777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4" y="6538827"/>
            <a:ext cx="2397125" cy="236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" y="-1"/>
            <a:ext cx="9143999" cy="6872578"/>
            <a:chOff x="1" y="-1"/>
            <a:chExt cx="9910800" cy="6872578"/>
          </a:xfrm>
        </p:grpSpPr>
        <p:sp>
          <p:nvSpPr>
            <p:cNvPr id="7" name="Rectangle 1028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 rot="16200000" flipV="1">
              <a:off x="4900889" y="1867465"/>
              <a:ext cx="104225" cy="9906000"/>
            </a:xfrm>
            <a:prstGeom prst="rect">
              <a:avLst/>
            </a:prstGeom>
            <a:gradFill rotWithShape="1">
              <a:gsLst>
                <a:gs pos="0">
                  <a:srgbClr val="004E8E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91419" tIns="45710" rIns="91419" bIns="45710"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ru-RU" altLang="ru-RU" sz="1000" b="1" smtClean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8" name="Rectangle 1027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 rot="5400000">
              <a:off x="4852801" y="-4852801"/>
              <a:ext cx="205200" cy="9910800"/>
            </a:xfrm>
            <a:prstGeom prst="rect">
              <a:avLst/>
            </a:prstGeom>
            <a:gradFill rotWithShape="1">
              <a:gsLst>
                <a:gs pos="0">
                  <a:srgbClr val="004E8E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ru-RU" altLang="ru-RU" sz="1200" i="1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38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1528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hyperlink" Target="http://www.fpmo.ru/" TargetMode="External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mii.mosreg.ru/" TargetMode="External"/><Relationship Id="rId3" Type="http://schemas.openxmlformats.org/officeDocument/2006/relationships/notesSlide" Target="../notesSlides/notesSlide7.xml"/><Relationship Id="rId7" Type="http://schemas.openxmlformats.org/officeDocument/2006/relationships/hyperlink" Target="http://mbmosreg.ru/" TargetMode="Externa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.wmf"/><Relationship Id="rId10" Type="http://schemas.openxmlformats.org/officeDocument/2006/relationships/hyperlink" Target="http://www.fpmo.ru/" TargetMode="External"/><Relationship Id="rId4" Type="http://schemas.openxmlformats.org/officeDocument/2006/relationships/oleObject" Target="../embeddings/oleObject8.bin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422453" y="2257643"/>
            <a:ext cx="6581591" cy="21544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4586"/>
                </a:solidFill>
                <a:ea typeface="Calibri"/>
              </a:rPr>
              <a:t>Поддержка малого и среднего предпринимательства в Московской области в 2017 </a:t>
            </a:r>
            <a:r>
              <a:rPr lang="ru-RU" dirty="0" smtClean="0">
                <a:solidFill>
                  <a:srgbClr val="004586"/>
                </a:solidFill>
                <a:ea typeface="Calibri"/>
              </a:rPr>
              <a:t>году</a:t>
            </a:r>
            <a:br>
              <a:rPr lang="ru-RU" dirty="0" smtClean="0">
                <a:solidFill>
                  <a:srgbClr val="004586"/>
                </a:solidFill>
                <a:ea typeface="Calibri"/>
              </a:rPr>
            </a:br>
            <a:r>
              <a:rPr lang="ru-RU" dirty="0" smtClean="0">
                <a:solidFill>
                  <a:srgbClr val="004586"/>
                </a:solidFill>
                <a:ea typeface="Calibri"/>
              </a:rPr>
              <a:t/>
            </a:r>
            <a:br>
              <a:rPr lang="ru-RU" dirty="0" smtClean="0">
                <a:solidFill>
                  <a:srgbClr val="004586"/>
                </a:solidFill>
                <a:ea typeface="Calibri"/>
              </a:rPr>
            </a:br>
            <a:r>
              <a:rPr lang="ru-RU" dirty="0" smtClean="0">
                <a:solidFill>
                  <a:srgbClr val="004586"/>
                </a:solidFill>
                <a:ea typeface="Calibri"/>
              </a:rPr>
              <a:t>СУБСИДИИ</a:t>
            </a:r>
            <a:r>
              <a:rPr lang="ru-RU" sz="2400" dirty="0" smtClean="0">
                <a:solidFill>
                  <a:srgbClr val="004586"/>
                </a:solidFill>
                <a:ea typeface="Calibri"/>
              </a:rPr>
              <a:t> </a:t>
            </a:r>
            <a:endParaRPr lang="ru-RU" sz="2400" dirty="0"/>
          </a:p>
        </p:txBody>
      </p:sp>
      <p:sp>
        <p:nvSpPr>
          <p:cNvPr id="4" name="CustomShape 2"/>
          <p:cNvSpPr/>
          <p:nvPr/>
        </p:nvSpPr>
        <p:spPr>
          <a:xfrm>
            <a:off x="100800" y="6282360"/>
            <a:ext cx="20390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 smtClean="0">
                <a:solidFill>
                  <a:srgbClr val="004586"/>
                </a:solidFill>
                <a:latin typeface="Arial"/>
                <a:ea typeface="Calibri"/>
              </a:rPr>
              <a:t>Июль 2017 </a:t>
            </a:r>
            <a:r>
              <a:rPr lang="ru-RU" sz="1400" strike="noStrike" dirty="0">
                <a:solidFill>
                  <a:srgbClr val="004586"/>
                </a:solidFill>
                <a:latin typeface="Arial"/>
                <a:ea typeface="Calibri"/>
              </a:rPr>
              <a:t>года</a:t>
            </a:r>
            <a:endParaRPr dirty="0"/>
          </a:p>
        </p:txBody>
      </p:sp>
      <p:sp>
        <p:nvSpPr>
          <p:cNvPr id="5" name="TextShape 3"/>
          <p:cNvSpPr txBox="1"/>
          <p:nvPr/>
        </p:nvSpPr>
        <p:spPr>
          <a:xfrm>
            <a:off x="2263366" y="6192000"/>
            <a:ext cx="6880634" cy="48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/>
          <a:lstStyle/>
          <a:p>
            <a:pPr algn="ctr">
              <a:lnSpc>
                <a:spcPct val="100000"/>
              </a:lnSpc>
            </a:pPr>
            <a:r>
              <a:rPr lang="ru-RU" strike="noStrike" dirty="0" smtClean="0">
                <a:solidFill>
                  <a:srgbClr val="004586"/>
                </a:solidFill>
                <a:latin typeface="Arial"/>
                <a:ea typeface="Calibri"/>
              </a:rPr>
              <a:t>Министерство инвестиций и инноваций Московской области</a:t>
            </a:r>
            <a:endParaRPr sz="28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432012"/>
              </p:ext>
            </p:extLst>
          </p:nvPr>
        </p:nvGraphicFramePr>
        <p:xfrm>
          <a:off x="522325" y="803153"/>
          <a:ext cx="1150730" cy="134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r:id="rId3" imgW="2924175" imgH="3638550" progId="">
                  <p:embed/>
                </p:oleObj>
              </mc:Choice>
              <mc:Fallback>
                <p:oleObj r:id="rId3" imgW="2924175" imgH="3638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25" y="803153"/>
                        <a:ext cx="1150730" cy="13425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1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73"/>
            <a:ext cx="8455632" cy="307777"/>
          </a:xfrm>
        </p:spPr>
        <p:txBody>
          <a:bodyPr/>
          <a:lstStyle/>
          <a:p>
            <a:r>
              <a:rPr lang="ru-RU" cap="all" dirty="0"/>
              <a:t>МЕРЫ ФИНАНСОВОЙ ПОДДЕРЖКИ – СУБСИДИИ</a:t>
            </a:r>
            <a:endParaRPr lang="en-US" sz="2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975324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2</a:t>
            </a:fld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8855" y="1678490"/>
            <a:ext cx="5040000" cy="1349999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Частичная компенсация произведённых затрат на создание / развитие / модернизацию производства</a:t>
            </a:r>
            <a:endParaRPr lang="ru-RU" sz="2000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18855" y="3337531"/>
            <a:ext cx="5040000" cy="244462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algn="ctr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Поддержка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МСП,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осуществляющим предоставление услуг (производство товаров): социальное обслуживание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граждан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услуги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здравоохранения / детские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и молодежные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кружки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детские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центры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производство и (или) реализация медицинской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техники / обеспечение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культурно-просветительской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деятельности / ремесленничество</a:t>
            </a:r>
            <a:endParaRPr lang="ru-RU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34132" y="1903489"/>
            <a:ext cx="3420000" cy="900000"/>
          </a:xfrm>
          <a:prstGeom prst="rightArrow">
            <a:avLst>
              <a:gd name="adj1" fmla="val 69183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МОДЕРНИЗАЦИЯ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34132" y="4019841"/>
            <a:ext cx="3420000" cy="1080000"/>
          </a:xfrm>
          <a:prstGeom prst="rightArrow">
            <a:avLst>
              <a:gd name="adj1" fmla="val 67572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СОЦИАЛЬНОЕ ПРЕДПРИНИМАТЕЛЬСТВО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0" name="AutoShape 73"/>
          <p:cNvSpPr>
            <a:spLocks noChangeArrowheads="1"/>
          </p:cNvSpPr>
          <p:nvPr/>
        </p:nvSpPr>
        <p:spPr bwMode="auto">
          <a:xfrm>
            <a:off x="1150032" y="820346"/>
            <a:ext cx="6874292" cy="597902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Мероприятия Подпрограммы </a:t>
            </a:r>
            <a:r>
              <a:rPr lang="en-US" sz="1600" b="1" dirty="0">
                <a:solidFill>
                  <a:srgbClr val="FFFFFF"/>
                </a:solidFill>
                <a:cs typeface="Arial" panose="020B0604020202020204" pitchFamily="34" charset="0"/>
              </a:rPr>
              <a:t>III</a:t>
            </a:r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 Государственной программы </a:t>
            </a:r>
            <a:b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«Предпринимательство Подмосковья» в 2017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866" y="5920517"/>
            <a:ext cx="827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rgbClr val="002060"/>
                </a:solidFill>
                <a:cs typeface="Arial"/>
              </a:rPr>
              <a:t>Получатели </a:t>
            </a:r>
            <a:r>
              <a:rPr lang="ru-RU" b="1" kern="0" dirty="0" smtClean="0">
                <a:solidFill>
                  <a:srgbClr val="002060"/>
                </a:solidFill>
                <a:cs typeface="Arial"/>
              </a:rPr>
              <a:t>субсидий – субъекты </a:t>
            </a:r>
            <a:r>
              <a:rPr lang="ru-RU" b="1" kern="0" dirty="0">
                <a:solidFill>
                  <a:srgbClr val="002060"/>
                </a:solidFill>
                <a:cs typeface="Arial"/>
              </a:rPr>
              <a:t>МСП, зарегистрированные и осуществляющие деятельность на территории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6637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44" y="2627234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sz="2000" cap="all" dirty="0" smtClean="0"/>
              <a:t>МЕРЫ ФИНАНСОВОЙ ПОДДЕРЖКИ – СУБСИДИИ</a:t>
            </a:r>
            <a:endParaRPr lang="en-US" sz="20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3</a:t>
            </a:fld>
            <a:endParaRPr 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845685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r:id="rId5" imgW="2921000" imgH="3640667" progId="">
                  <p:embed/>
                </p:oleObj>
              </mc:Choice>
              <mc:Fallback>
                <p:oleObj r:id="rId5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513944" y="867001"/>
            <a:ext cx="6127846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«Модернизация»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90261" y="3417203"/>
            <a:ext cx="4637771" cy="23305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rIns="0"/>
          <a:lstStyle/>
          <a:p>
            <a:pPr>
              <a:spcAft>
                <a:spcPts val="600"/>
              </a:spcAft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Субсидируются затраты субъектов МСП, связанные с приобретением оборудования, устройств, механизмов, станков, приборов, аппаратов, агрегатов, установок, машин, спецтехники </a:t>
            </a:r>
          </a:p>
          <a:p>
            <a:pPr marL="252000" indent="-252000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50 %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стоимости оборудования</a:t>
            </a:r>
          </a:p>
          <a:p>
            <a:pPr marL="252000" indent="-252000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10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млн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6965" y="3417203"/>
            <a:ext cx="4176897" cy="209288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Оборудование, предназначенное для осуществления оптовой и розничной торговой 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деятельности</a:t>
            </a:r>
          </a:p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Транспортные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средства</a:t>
            </a:r>
          </a:p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Дата изготовления оборудования более 5 лет на дату подачи Заявки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1805" y="2787179"/>
            <a:ext cx="124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УСЛОВИЯ</a:t>
            </a:r>
            <a:endParaRPr lang="ru-RU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1875" y="2787179"/>
            <a:ext cx="1821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 b="1" kern="0">
                <a:solidFill>
                  <a:srgbClr val="015289"/>
                </a:solidFill>
                <a:cs typeface="Arial"/>
              </a:defRPr>
            </a:lvl1pPr>
          </a:lstStyle>
          <a:p>
            <a:r>
              <a:rPr lang="ru-RU" kern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ОГРАНИЧЕНИЯ</a:t>
            </a:r>
          </a:p>
        </p:txBody>
      </p:sp>
      <p:sp>
        <p:nvSpPr>
          <p:cNvPr id="7" name="AutoShape 13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61" name="Picture 21" descr="C:\Users\ChernovSV\Desktop\Без наз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26" y="268123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5137" y="1383839"/>
            <a:ext cx="8042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Сумма средств из бюджета Московской области </a:t>
            </a:r>
            <a:r>
              <a:rPr lang="ru-RU" sz="2400" b="1" kern="0" dirty="0">
                <a:solidFill>
                  <a:srgbClr val="F68426"/>
                </a:solidFill>
                <a:cs typeface="Arial"/>
              </a:rPr>
              <a:t>300,0</a:t>
            </a:r>
            <a:r>
              <a:rPr lang="ru-RU" sz="2000" b="1" kern="0" dirty="0">
                <a:solidFill>
                  <a:srgbClr val="F68426"/>
                </a:solidFill>
                <a:cs typeface="Arial"/>
              </a:rPr>
              <a:t> млн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рублей</a:t>
            </a:r>
          </a:p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Предполагается субсидировать не менее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80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4902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sz="2000" cap="all" dirty="0" smtClean="0"/>
              <a:t>МЕРЫ ФИНАНСОВОЙ ПОДДЕРЖКИ – СУБСИДИИ</a:t>
            </a:r>
            <a:endParaRPr lang="en-US" sz="20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4</a:t>
            </a:fld>
            <a:endParaRPr 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7449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r:id="rId5" imgW="2921000" imgH="3640667" progId="">
                  <p:embed/>
                </p:oleObj>
              </mc:Choice>
              <mc:Fallback>
                <p:oleObj r:id="rId5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Заголовок 2"/>
          <p:cNvSpPr txBox="1">
            <a:spLocks/>
          </p:cNvSpPr>
          <p:nvPr/>
        </p:nvSpPr>
        <p:spPr bwMode="auto">
          <a:xfrm>
            <a:off x="314193" y="2405093"/>
            <a:ext cx="8527348" cy="39471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УСЛОВИЯ</a:t>
            </a:r>
          </a:p>
          <a:p>
            <a:pPr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Субсидируются затраты субъектов МСП: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арендные платежи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выкуп помещения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ремонт и реконструкция помещения 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приобретение основных средств (за исключением легковых автомобилей)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оплата коммунальных услуг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приобретение сырья, расходных материалов и инструментов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участие в выставочных и </a:t>
            </a:r>
            <a:r>
              <a:rPr lang="ru-RU" b="1" kern="0" dirty="0" err="1">
                <a:solidFill>
                  <a:srgbClr val="015289"/>
                </a:solidFill>
                <a:cs typeface="Arial"/>
              </a:rPr>
              <a:t>выставочно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-ярмарочных мероприятиях </a:t>
            </a:r>
          </a:p>
          <a:p>
            <a:pPr marL="504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повышение квалификации работников </a:t>
            </a:r>
          </a:p>
          <a:p>
            <a:pPr marL="252000" indent="-2520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85 %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целевых затрат</a:t>
            </a:r>
          </a:p>
          <a:p>
            <a:pPr marL="252000" indent="-252000" defTabSz="912813" fontAlgn="auto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1,5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млн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рублей</a:t>
            </a:r>
          </a:p>
        </p:txBody>
      </p:sp>
      <p:sp>
        <p:nvSpPr>
          <p:cNvPr id="13" name="AutoShape 73"/>
          <p:cNvSpPr>
            <a:spLocks noChangeArrowheads="1"/>
          </p:cNvSpPr>
          <p:nvPr/>
        </p:nvSpPr>
        <p:spPr bwMode="auto">
          <a:xfrm>
            <a:off x="1513944" y="867001"/>
            <a:ext cx="6127846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«Социальное предпринимательство»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137" y="1383839"/>
            <a:ext cx="8042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Сумма средств из бюджета Московской области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60,0</a:t>
            </a:r>
            <a:r>
              <a:rPr lang="ru-RU" sz="2000" b="1" kern="0" dirty="0" smtClean="0">
                <a:solidFill>
                  <a:srgbClr val="F68426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F68426"/>
                </a:solidFill>
                <a:cs typeface="Arial"/>
              </a:rPr>
              <a:t>млн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рублей</a:t>
            </a:r>
          </a:p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Предполагается субсидировать не менее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50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17595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73"/>
            <a:ext cx="8455632" cy="307777"/>
          </a:xfrm>
        </p:spPr>
        <p:txBody>
          <a:bodyPr/>
          <a:lstStyle/>
          <a:p>
            <a:r>
              <a:rPr lang="ru-RU" dirty="0" smtClean="0"/>
              <a:t>ПРИЁМ ЗАЯВОК НА ПРЕДОСТАВЛЕНИЕ СУБСИДИЙ ЧЕРЕЗ МФЦ</a:t>
            </a:r>
            <a:endParaRPr lang="en-US" sz="2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98773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5</a:t>
            </a:fld>
            <a:endParaRPr lang="ru-RU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-4102" y="1361989"/>
            <a:ext cx="1318940" cy="1510776"/>
            <a:chOff x="613272" y="1418894"/>
            <a:chExt cx="1584960" cy="1891360"/>
          </a:xfrm>
        </p:grpSpPr>
        <p:pic>
          <p:nvPicPr>
            <p:cNvPr id="14" name="Picture 2" descr="Картинки по запросу белые человечки для презентации деньги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72" y="1418894"/>
              <a:ext cx="1584960" cy="1584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13272" y="2924944"/>
              <a:ext cx="1584960" cy="385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</a:rPr>
                <a:t>ЗАЯВИТЕЛЬ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354766" y="4518114"/>
            <a:ext cx="8455632" cy="14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9983" indent="-17998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2000" b="1" kern="0" dirty="0">
                <a:solidFill>
                  <a:srgbClr val="015289"/>
                </a:solidFill>
                <a:latin typeface="+mn-lt"/>
                <a:cs typeface="Arial" panose="020B0604020202020204" pitchFamily="34" charset="0"/>
              </a:rPr>
              <a:t>Заявка на предоставление субсидий подается через любой из 105 МФЦ Московской области</a:t>
            </a:r>
          </a:p>
          <a:p>
            <a:pPr marL="179983" indent="-17998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b="1" kern="0" dirty="0">
                <a:solidFill>
                  <a:srgbClr val="015289"/>
                </a:solidFill>
                <a:latin typeface="+mn-lt"/>
                <a:cs typeface="Arial" panose="020B0604020202020204" pitchFamily="34" charset="0"/>
              </a:rPr>
              <a:t>МФЦ осуществляет логистику документов, перемещаемых между государственными учреждениями в ходе оказания услуги</a:t>
            </a:r>
            <a:endParaRPr lang="ru-RU" altLang="ru-RU" sz="2000" b="1" kern="0" dirty="0">
              <a:solidFill>
                <a:srgbClr val="015289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171830" y="1519252"/>
            <a:ext cx="1795760" cy="1142245"/>
            <a:chOff x="4052618" y="1435416"/>
            <a:chExt cx="2403422" cy="1447259"/>
          </a:xfrm>
        </p:grpSpPr>
        <p:pic>
          <p:nvPicPr>
            <p:cNvPr id="21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155" y="1459060"/>
              <a:ext cx="1510811" cy="976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4052618" y="1435416"/>
              <a:ext cx="2403422" cy="1447259"/>
            </a:xfrm>
            <a:prstGeom prst="roundRect">
              <a:avLst/>
            </a:prstGeom>
            <a:noFill/>
            <a:ln w="19050">
              <a:solidFill>
                <a:srgbClr val="0152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b" anchorCtr="0"/>
            <a:lstStyle/>
            <a:p>
              <a:pPr algn="ctr">
                <a:lnSpc>
                  <a:spcPct val="70000"/>
                </a:lnSpc>
              </a:pPr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Проверка комплектности документов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Стрелка вправо 25"/>
          <p:cNvSpPr/>
          <p:nvPr/>
        </p:nvSpPr>
        <p:spPr>
          <a:xfrm>
            <a:off x="5011335" y="1801247"/>
            <a:ext cx="1906432" cy="578234"/>
          </a:xfrm>
          <a:prstGeom prst="rightArrow">
            <a:avLst/>
          </a:prstGeom>
          <a:solidFill>
            <a:srgbClr val="009BD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ru-RU" sz="1250" b="1" dirty="0" smtClean="0"/>
              <a:t>Сформированная Заявка</a:t>
            </a:r>
            <a:endParaRPr lang="ru-RU" sz="1250" b="1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836706" y="3015442"/>
            <a:ext cx="2466008" cy="974267"/>
            <a:chOff x="8608219" y="1627963"/>
            <a:chExt cx="3269079" cy="116682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8608219" y="1627963"/>
              <a:ext cx="3269079" cy="11668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r>
                <a:rPr lang="ru-RU" sz="1100" b="1" dirty="0">
                  <a:solidFill>
                    <a:srgbClr val="015289"/>
                  </a:solidFill>
                </a:rPr>
                <a:t>Министерство инвестиций </a:t>
              </a:r>
              <a:r>
                <a:rPr lang="ru-RU" sz="1100" b="1" dirty="0" smtClean="0">
                  <a:solidFill>
                    <a:srgbClr val="015289"/>
                  </a:solidFill>
                </a:rPr>
                <a:t/>
              </a:r>
              <a:br>
                <a:rPr lang="ru-RU" sz="1100" b="1" dirty="0" smtClean="0">
                  <a:solidFill>
                    <a:srgbClr val="015289"/>
                  </a:solidFill>
                </a:rPr>
              </a:br>
              <a:r>
                <a:rPr lang="ru-RU" sz="1100" b="1" dirty="0" smtClean="0">
                  <a:solidFill>
                    <a:srgbClr val="015289"/>
                  </a:solidFill>
                </a:rPr>
                <a:t>и </a:t>
              </a:r>
              <a:r>
                <a:rPr lang="ru-RU" sz="1100" b="1" dirty="0">
                  <a:solidFill>
                    <a:srgbClr val="015289"/>
                  </a:solidFill>
                </a:rPr>
                <a:t>инноваций Московской области</a:t>
              </a:r>
              <a:br>
                <a:rPr lang="ru-RU" sz="1100" b="1" dirty="0">
                  <a:solidFill>
                    <a:srgbClr val="015289"/>
                  </a:solidFill>
                </a:rPr>
              </a:b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</a:rPr>
                <a:t>Конкурсная комиссия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 descr="C:\Users\ChernovSV\Desktop\Презентация\2016-10-3_15-10-13_moher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5286" y="1892807"/>
              <a:ext cx="604289" cy="63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5374433" y="2788773"/>
            <a:ext cx="2819972" cy="961212"/>
            <a:chOff x="7300454" y="2852938"/>
            <a:chExt cx="3105905" cy="1279500"/>
          </a:xfrm>
        </p:grpSpPr>
        <p:sp>
          <p:nvSpPr>
            <p:cNvPr id="31" name="Стрелка углом 30"/>
            <p:cNvSpPr/>
            <p:nvPr/>
          </p:nvSpPr>
          <p:spPr>
            <a:xfrm rot="10800000">
              <a:off x="7300454" y="2852938"/>
              <a:ext cx="3105905" cy="1279500"/>
            </a:xfrm>
            <a:prstGeom prst="bentArrow">
              <a:avLst>
                <a:gd name="adj1" fmla="val 29126"/>
                <a:gd name="adj2" fmla="val 25000"/>
                <a:gd name="adj3" fmla="val 25000"/>
                <a:gd name="adj4" fmla="val 43750"/>
              </a:avLst>
            </a:prstGeom>
            <a:solidFill>
              <a:srgbClr val="009BD2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77286" y="3577843"/>
              <a:ext cx="2570962" cy="45066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Решение о допуске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53731" y="3024765"/>
            <a:ext cx="2389472" cy="646162"/>
            <a:chOff x="983433" y="3258900"/>
            <a:chExt cx="2808313" cy="773870"/>
          </a:xfrm>
        </p:grpSpPr>
        <p:sp>
          <p:nvSpPr>
            <p:cNvPr id="34" name="Стрелка углом 33"/>
            <p:cNvSpPr/>
            <p:nvPr/>
          </p:nvSpPr>
          <p:spPr>
            <a:xfrm rot="16200000">
              <a:off x="2014507" y="2227826"/>
              <a:ext cx="746164" cy="2808312"/>
            </a:xfrm>
            <a:prstGeom prst="bentArrow">
              <a:avLst>
                <a:gd name="adj1" fmla="val 45796"/>
                <a:gd name="adj2" fmla="val 47837"/>
                <a:gd name="adj3" fmla="val 28754"/>
                <a:gd name="adj4" fmla="val 43750"/>
              </a:avLst>
            </a:prstGeom>
            <a:solidFill>
              <a:srgbClr val="009BD2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20783" y="3627304"/>
              <a:ext cx="2570963" cy="40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Субсидия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Стрелка вправо 35"/>
          <p:cNvSpPr/>
          <p:nvPr/>
        </p:nvSpPr>
        <p:spPr>
          <a:xfrm>
            <a:off x="1182072" y="1801247"/>
            <a:ext cx="1943100" cy="578234"/>
          </a:xfrm>
          <a:prstGeom prst="rightArrow">
            <a:avLst/>
          </a:prstGeom>
          <a:solidFill>
            <a:srgbClr val="009BD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50" b="1" dirty="0" smtClean="0"/>
              <a:t>Заявление + документы</a:t>
            </a:r>
            <a:endParaRPr lang="ru-RU" sz="125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62775" y="1517895"/>
            <a:ext cx="2115102" cy="114224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68000"/>
            <a:r>
              <a:rPr lang="ru-RU" sz="1100" b="1" dirty="0">
                <a:solidFill>
                  <a:srgbClr val="015289"/>
                </a:solidFill>
              </a:rPr>
              <a:t>ГКУ МО «Московский областной центр </a:t>
            </a:r>
            <a:r>
              <a:rPr lang="ru-RU" sz="1100" b="1" dirty="0" smtClean="0">
                <a:solidFill>
                  <a:srgbClr val="015289"/>
                </a:solidFill>
              </a:rPr>
              <a:t>поддержки </a:t>
            </a:r>
            <a:r>
              <a:rPr lang="ru-RU" sz="1100" b="1" dirty="0">
                <a:solidFill>
                  <a:srgbClr val="015289"/>
                </a:solidFill>
              </a:rPr>
              <a:t>предпринимательства</a:t>
            </a:r>
            <a:r>
              <a:rPr lang="ru-RU" sz="1100" b="1" dirty="0" smtClean="0">
                <a:solidFill>
                  <a:srgbClr val="015289"/>
                </a:solidFill>
              </a:rPr>
              <a:t>»</a:t>
            </a:r>
          </a:p>
          <a:p>
            <a:pPr marL="468000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Проверка Заявки</a:t>
            </a:r>
          </a:p>
        </p:txBody>
      </p:sp>
      <p:pic>
        <p:nvPicPr>
          <p:cNvPr id="37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220" y="1822476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 smtClean="0"/>
              <a:t>КОНКУРСНЫЙ ОТБОР 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293027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6</a:t>
            </a:fld>
            <a:endParaRPr lang="ru-RU" b="1"/>
          </a:p>
        </p:txBody>
      </p:sp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150032" y="969642"/>
            <a:ext cx="6874292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Подача заявки на предоставление субсидий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371" y="1895923"/>
            <a:ext cx="778740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Ознакомиться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с основной информацией и нормативными документами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Зарегистрироваться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на сайте </a:t>
            </a:r>
            <a:r>
              <a:rPr lang="en-US" b="1" dirty="0" smtClean="0">
                <a:solidFill>
                  <a:srgbClr val="002060"/>
                </a:solidFill>
                <a:hlinkClick r:id="rId6"/>
              </a:rPr>
              <a:t>www.fpmo.ru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, внести данные о бизнесе </a:t>
            </a: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/>
            </a:r>
            <a:b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</a:b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>и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затратах, заявляемых к субсидированию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Распечатать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сформированное на сайте Заявление и иные документы, подписать их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Сделать копии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учредительных документов, а также копии документов </a:t>
            </a: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/>
            </a:r>
            <a:b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</a:b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>по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затратам, заявляемым к субсидированию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Подать на конкурс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документы, сшитые в твердой папке</a:t>
            </a:r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426031" y="189592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5" name="Овал 44"/>
          <p:cNvSpPr>
            <a:spLocks noChangeAspect="1"/>
          </p:cNvSpPr>
          <p:nvPr/>
        </p:nvSpPr>
        <p:spPr>
          <a:xfrm>
            <a:off x="426030" y="270485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426030" y="360891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/>
              <a:t>3</a:t>
            </a:r>
          </a:p>
        </p:txBody>
      </p:sp>
      <p:sp>
        <p:nvSpPr>
          <p:cNvPr id="47" name="Овал 46"/>
          <p:cNvSpPr>
            <a:spLocks noChangeAspect="1"/>
          </p:cNvSpPr>
          <p:nvPr/>
        </p:nvSpPr>
        <p:spPr>
          <a:xfrm>
            <a:off x="426030" y="451297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/>
              <a:t>4</a:t>
            </a:r>
          </a:p>
        </p:txBody>
      </p:sp>
      <p:sp>
        <p:nvSpPr>
          <p:cNvPr id="48" name="Овал 47"/>
          <p:cNvSpPr>
            <a:spLocks noChangeAspect="1"/>
          </p:cNvSpPr>
          <p:nvPr/>
        </p:nvSpPr>
        <p:spPr>
          <a:xfrm>
            <a:off x="425931" y="5283839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29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66"/>
          <p:cNvSpPr/>
          <p:nvPr/>
        </p:nvSpPr>
        <p:spPr>
          <a:xfrm>
            <a:off x="2248676" y="5905878"/>
            <a:ext cx="2155371" cy="386669"/>
          </a:xfrm>
          <a:prstGeom prst="roundRect">
            <a:avLst/>
          </a:prstGeom>
          <a:solidFill>
            <a:srgbClr val="009BD2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72000"/>
            <a:r>
              <a:rPr lang="ru-RU" sz="1400" b="1" dirty="0"/>
              <a:t>до 15 декабря 2017 года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547253" y="1508726"/>
            <a:ext cx="1856794" cy="386669"/>
          </a:xfrm>
          <a:prstGeom prst="roundRect">
            <a:avLst/>
          </a:prstGeom>
          <a:solidFill>
            <a:srgbClr val="009BD2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72000"/>
            <a:r>
              <a:rPr lang="ru-RU" sz="1400" b="1" dirty="0"/>
              <a:t>с 1 августа 2017 года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 smtClean="0"/>
              <a:t>КОНКУРСНЫЙ ОТБОР 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08970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8400" y="6538827"/>
            <a:ext cx="2133600" cy="250198"/>
          </a:xfrm>
        </p:spPr>
        <p:txBody>
          <a:bodyPr/>
          <a:lstStyle/>
          <a:p>
            <a:fld id="{80DB9778-5C0F-8E40-95AF-0B87A891061A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150032" y="806165"/>
            <a:ext cx="6874292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Механизм Конкурсного отбора по предоставлению субсидий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7332" y="1514599"/>
            <a:ext cx="1795353" cy="3807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015289"/>
                </a:solidFill>
              </a:rPr>
              <a:t>ЗАЯВИТЕЛЬ</a:t>
            </a:r>
            <a:endParaRPr lang="ru-RU" b="1" dirty="0">
              <a:solidFill>
                <a:srgbClr val="015289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82756" y="1499395"/>
            <a:ext cx="4615147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Подача Заявки в МФЦ</a:t>
            </a:r>
          </a:p>
        </p:txBody>
      </p:sp>
      <p:cxnSp>
        <p:nvCxnSpPr>
          <p:cNvPr id="26" name="Прямая со стрелкой 25"/>
          <p:cNvCxnSpPr>
            <a:stCxn id="25" idx="2"/>
            <a:endCxn id="27" idx="0"/>
          </p:cNvCxnSpPr>
          <p:nvPr/>
        </p:nvCxnSpPr>
        <p:spPr>
          <a:xfrm>
            <a:off x="6590330" y="1895395"/>
            <a:ext cx="4" cy="26721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282760" y="2162608"/>
            <a:ext cx="4615148" cy="86051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Проверка комплектности документов Регистрация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Заявки в автоматизированной </a:t>
            </a:r>
          </a:p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информационной системе МФЦ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2755" y="3528779"/>
            <a:ext cx="4615146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Э</a:t>
            </a: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кспертиза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Заявки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82756" y="4434549"/>
            <a:ext cx="4615148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Конкурсная комиссия</a:t>
            </a:r>
            <a:endParaRPr lang="ru-RU" sz="1600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82755" y="5063166"/>
            <a:ext cx="4615147" cy="592415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Соглашение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с </a:t>
            </a: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Заявителем </a:t>
            </a:r>
            <a:br>
              <a:rPr lang="ru-RU" sz="1600" b="1" kern="0" dirty="0" smtClean="0">
                <a:solidFill>
                  <a:srgbClr val="015289"/>
                </a:solidFill>
                <a:cs typeface="Arial"/>
              </a:rPr>
            </a:b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о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предоставлении субсидии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190501" y="2021399"/>
            <a:ext cx="8707400" cy="12686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90501" y="3180940"/>
            <a:ext cx="8707407" cy="0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7" idx="2"/>
            <a:endCxn id="28" idx="0"/>
          </p:cNvCxnSpPr>
          <p:nvPr/>
        </p:nvCxnSpPr>
        <p:spPr>
          <a:xfrm flipH="1">
            <a:off x="6590328" y="3023118"/>
            <a:ext cx="6" cy="50566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8" idx="2"/>
            <a:endCxn id="29" idx="0"/>
          </p:cNvCxnSpPr>
          <p:nvPr/>
        </p:nvCxnSpPr>
        <p:spPr>
          <a:xfrm>
            <a:off x="6590328" y="3924779"/>
            <a:ext cx="2" cy="50977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9" idx="2"/>
            <a:endCxn id="31" idx="0"/>
          </p:cNvCxnSpPr>
          <p:nvPr/>
        </p:nvCxnSpPr>
        <p:spPr>
          <a:xfrm flipH="1">
            <a:off x="6590329" y="4830549"/>
            <a:ext cx="1" cy="23261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03179" y="4283091"/>
            <a:ext cx="8694729" cy="0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4282755" y="5896547"/>
            <a:ext cx="4615148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Перечисление денежных средств Заявителю</a:t>
            </a:r>
          </a:p>
        </p:txBody>
      </p:sp>
      <p:cxnSp>
        <p:nvCxnSpPr>
          <p:cNvPr id="47" name="Прямая со стрелкой 46"/>
          <p:cNvCxnSpPr>
            <a:stCxn id="31" idx="2"/>
            <a:endCxn id="46" idx="0"/>
          </p:cNvCxnSpPr>
          <p:nvPr/>
        </p:nvCxnSpPr>
        <p:spPr>
          <a:xfrm>
            <a:off x="6590329" y="5655581"/>
            <a:ext cx="0" cy="24096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190501" y="3312336"/>
            <a:ext cx="3056552" cy="8288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0000"/>
            <a:r>
              <a:rPr lang="ru-RU" sz="1400" b="1" dirty="0">
                <a:solidFill>
                  <a:srgbClr val="015289"/>
                </a:solidFill>
              </a:rPr>
              <a:t>ГКУ МО «Московский областной центр </a:t>
            </a:r>
            <a:r>
              <a:rPr lang="ru-RU" sz="1400" b="1" dirty="0" smtClean="0">
                <a:solidFill>
                  <a:srgbClr val="015289"/>
                </a:solidFill>
              </a:rPr>
              <a:t>поддержки </a:t>
            </a:r>
            <a:r>
              <a:rPr lang="ru-RU" sz="1400" b="1" dirty="0">
                <a:solidFill>
                  <a:srgbClr val="015289"/>
                </a:solidFill>
              </a:rPr>
              <a:t>предпринимательства</a:t>
            </a:r>
            <a:r>
              <a:rPr lang="ru-RU" sz="1400" b="1" dirty="0" smtClean="0">
                <a:solidFill>
                  <a:srgbClr val="015289"/>
                </a:solidFill>
              </a:rPr>
              <a:t>»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169513" y="2247367"/>
            <a:ext cx="1837327" cy="690991"/>
            <a:chOff x="3996986" y="1567672"/>
            <a:chExt cx="2459054" cy="875507"/>
          </a:xfrm>
        </p:grpSpPr>
        <p:pic>
          <p:nvPicPr>
            <p:cNvPr id="55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986" y="1567672"/>
              <a:ext cx="1333832" cy="86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Скругленный прямоугольник 55"/>
            <p:cNvSpPr/>
            <p:nvPr/>
          </p:nvSpPr>
          <p:spPr>
            <a:xfrm>
              <a:off x="4042044" y="1567672"/>
              <a:ext cx="2413996" cy="875507"/>
            </a:xfrm>
            <a:prstGeom prst="roundRect">
              <a:avLst/>
            </a:prstGeom>
            <a:noFill/>
            <a:ln w="19050">
              <a:solidFill>
                <a:srgbClr val="01528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 anchorCtr="0"/>
            <a:lstStyle/>
            <a:p>
              <a:pPr marL="900000">
                <a:lnSpc>
                  <a:spcPct val="70000"/>
                </a:lnSpc>
              </a:pPr>
              <a:r>
                <a:rPr lang="ru-RU" b="1" dirty="0" smtClean="0">
                  <a:solidFill>
                    <a:srgbClr val="015289"/>
                  </a:solidFill>
                </a:rPr>
                <a:t>  МФЦ</a:t>
              </a:r>
              <a:endParaRPr lang="ru-RU" b="1" dirty="0">
                <a:solidFill>
                  <a:srgbClr val="015289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82193" y="4434549"/>
            <a:ext cx="3064860" cy="828000"/>
            <a:chOff x="8608218" y="1627963"/>
            <a:chExt cx="4062951" cy="991647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8608218" y="1627963"/>
              <a:ext cx="4062951" cy="99164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r>
                <a:rPr lang="ru-RU" sz="1400" b="1" dirty="0">
                  <a:solidFill>
                    <a:srgbClr val="015289"/>
                  </a:solidFill>
                </a:rPr>
                <a:t>Министерство инвестиций </a:t>
              </a:r>
              <a:r>
                <a:rPr lang="ru-RU" sz="1400" b="1" dirty="0" smtClean="0">
                  <a:solidFill>
                    <a:srgbClr val="015289"/>
                  </a:solidFill>
                </a:rPr>
                <a:t/>
              </a:r>
              <a:br>
                <a:rPr lang="ru-RU" sz="1400" b="1" dirty="0" smtClean="0">
                  <a:solidFill>
                    <a:srgbClr val="015289"/>
                  </a:solidFill>
                </a:rPr>
              </a:br>
              <a:r>
                <a:rPr lang="ru-RU" sz="1400" b="1" dirty="0" smtClean="0">
                  <a:solidFill>
                    <a:srgbClr val="015289"/>
                  </a:solidFill>
                </a:rPr>
                <a:t>и </a:t>
              </a:r>
              <a:r>
                <a:rPr lang="ru-RU" sz="1400" b="1" dirty="0">
                  <a:solidFill>
                    <a:srgbClr val="015289"/>
                  </a:solidFill>
                </a:rPr>
                <a:t>инноваций Московской </a:t>
              </a:r>
              <a:r>
                <a:rPr lang="ru-RU" sz="1400" b="1" dirty="0" smtClean="0">
                  <a:solidFill>
                    <a:srgbClr val="015289"/>
                  </a:solidFill>
                </a:rPr>
                <a:t>области</a:t>
              </a:r>
              <a:endParaRPr lang="ru-RU" b="1" dirty="0">
                <a:solidFill>
                  <a:srgbClr val="F68426"/>
                </a:solidFill>
              </a:endParaRPr>
            </a:p>
          </p:txBody>
        </p:sp>
        <p:pic>
          <p:nvPicPr>
            <p:cNvPr id="59" name="Picture 2" descr="C:\Users\ChernovSV\Desktop\Презентация\2016-10-3_15-10-13_moher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222" y="1832379"/>
              <a:ext cx="532256" cy="560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1" y="3492779"/>
            <a:ext cx="40150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1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/>
              <a:t>КОНКУРСНЫЙ ОТБОР </a:t>
            </a:r>
            <a:r>
              <a:rPr lang="ru-RU" dirty="0" smtClean="0"/>
              <a:t>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294808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8</a:t>
            </a:fld>
            <a:endParaRPr lang="ru-RU" b="1"/>
          </a:p>
        </p:txBody>
      </p:sp>
      <p:sp>
        <p:nvSpPr>
          <p:cNvPr id="22" name="TextBox 21"/>
          <p:cNvSpPr txBox="1"/>
          <p:nvPr/>
        </p:nvSpPr>
        <p:spPr>
          <a:xfrm>
            <a:off x="1150033" y="896933"/>
            <a:ext cx="687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0" dirty="0">
                <a:solidFill>
                  <a:srgbClr val="015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заявок на участие в Конкурсном отборе: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МФЦ с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1 августа 2017 года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913214" y="2450116"/>
            <a:ext cx="3745590" cy="1152001"/>
            <a:chOff x="5303912" y="3165242"/>
            <a:chExt cx="3600400" cy="123817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303912" y="3165242"/>
              <a:ext cx="3600400" cy="12381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endParaRPr lang="ru-RU" b="1" dirty="0">
                <a:solidFill>
                  <a:schemeClr val="accent2"/>
                </a:solidFill>
              </a:endParaRPr>
            </a:p>
          </p:txBody>
        </p:sp>
        <p:pic>
          <p:nvPicPr>
            <p:cNvPr id="25" name="Picture 20" descr="C:\Users\SindyakovPS\Desktop\Малый бизнес Подмосковья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2062" y="3305128"/>
              <a:ext cx="232410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10"/>
            <p:cNvSpPr txBox="1">
              <a:spLocks noChangeArrowheads="1"/>
            </p:cNvSpPr>
            <p:nvPr/>
          </p:nvSpPr>
          <p:spPr bwMode="auto">
            <a:xfrm>
              <a:off x="5942062" y="3974977"/>
              <a:ext cx="2324100" cy="36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ru-RU" sz="1600" b="1" dirty="0">
                  <a:latin typeface="+mn-lt"/>
                  <a:hlinkClick r:id="rId7"/>
                </a:rPr>
                <a:t>http://</a:t>
              </a:r>
              <a:r>
                <a:rPr lang="en-US" altLang="ru-RU" sz="1600" b="1" dirty="0" smtClean="0">
                  <a:latin typeface="+mn-lt"/>
                  <a:hlinkClick r:id="rId7"/>
                </a:rPr>
                <a:t>mbmosreg.ru</a:t>
              </a:r>
              <a:endParaRPr lang="en-US" altLang="ru-RU" sz="1600" b="1" dirty="0">
                <a:latin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50031" y="1863462"/>
            <a:ext cx="687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>
                <a:solidFill>
                  <a:srgbClr val="015289"/>
                </a:solidFill>
                <a:cs typeface="Arial" panose="020B0604020202020204" pitchFamily="34" charset="0"/>
              </a:rPr>
              <a:t>Информация о проведении Конкурсного отбора: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1170" y="3862983"/>
            <a:ext cx="3619296" cy="11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Министерство инвестиций </a:t>
            </a:r>
          </a:p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и инноваций Московской области</a:t>
            </a:r>
          </a:p>
          <a:p>
            <a:pPr marL="612000"/>
            <a:r>
              <a:rPr lang="en-US" altLang="ru-RU" sz="1600" b="1" dirty="0">
                <a:solidFill>
                  <a:schemeClr val="accent2"/>
                </a:solidFill>
                <a:hlinkClick r:id="rId8"/>
              </a:rPr>
              <a:t>http://mii.mosreg.ru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913217" y="3862983"/>
            <a:ext cx="3745589" cy="1152000"/>
            <a:chOff x="6816081" y="4791612"/>
            <a:chExt cx="3745589" cy="1440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6816081" y="4791612"/>
              <a:ext cx="3745589" cy="1440000"/>
              <a:chOff x="4147792" y="1435415"/>
              <a:chExt cx="3265920" cy="1234426"/>
            </a:xfrm>
          </p:grpSpPr>
          <p:pic>
            <p:nvPicPr>
              <p:cNvPr id="34" name="Picture 4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3364" y="1646857"/>
                <a:ext cx="1090149" cy="811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4147792" y="1435415"/>
                <a:ext cx="3265920" cy="1234426"/>
              </a:xfrm>
              <a:prstGeom prst="roundRect">
                <a:avLst/>
              </a:prstGeom>
              <a:noFill/>
              <a:ln w="19050">
                <a:solidFill>
                  <a:srgbClr val="01528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b" anchorCtr="0"/>
              <a:lstStyle/>
              <a:p>
                <a:pPr algn="ctr">
                  <a:lnSpc>
                    <a:spcPct val="70000"/>
                  </a:lnSpc>
                </a:pPr>
                <a:endParaRPr lang="ru-RU" sz="16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8250960" y="5300015"/>
              <a:ext cx="2098394" cy="423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u="sng" dirty="0">
                  <a:solidFill>
                    <a:srgbClr val="003CFE"/>
                  </a:solidFill>
                  <a:ea typeface="Arial" charset="0"/>
                  <a:cs typeface="Arial" charset="0"/>
                </a:rPr>
                <a:t>http://mfc.mosreg.ru</a:t>
              </a:r>
              <a:endParaRPr lang="ru-RU" sz="1600" b="1" u="sng" dirty="0">
                <a:solidFill>
                  <a:srgbClr val="003CFE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541171" y="2450112"/>
            <a:ext cx="3600635" cy="11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ГКУ МО «Московский областной центр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поддержки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предпринимательства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pPr marL="612000"/>
            <a:r>
              <a:rPr lang="en-US" altLang="ru-RU" sz="1600" b="1" dirty="0" smtClean="0">
                <a:solidFill>
                  <a:schemeClr val="accent2"/>
                </a:solidFill>
                <a:hlinkClick r:id="rId10"/>
              </a:rPr>
              <a:t>http</a:t>
            </a:r>
            <a:r>
              <a:rPr lang="en-US" altLang="ru-RU" sz="1600" b="1" dirty="0">
                <a:solidFill>
                  <a:schemeClr val="accent2"/>
                </a:solidFill>
                <a:hlinkClick r:id="rId10"/>
              </a:rPr>
              <a:t>://</a:t>
            </a:r>
            <a:r>
              <a:rPr lang="en-US" altLang="ru-RU" sz="1600" b="1" dirty="0" smtClean="0">
                <a:solidFill>
                  <a:schemeClr val="accent2"/>
                </a:solidFill>
                <a:hlinkClick r:id="rId10"/>
              </a:rPr>
              <a:t>www.fpmo.ru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pic>
        <p:nvPicPr>
          <p:cNvPr id="39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1" y="2746944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1" y="4173315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786860" y="5229596"/>
            <a:ext cx="3600635" cy="1152000"/>
            <a:chOff x="2862236" y="5565512"/>
            <a:chExt cx="3600635" cy="11520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862236" y="5565512"/>
              <a:ext cx="3600635" cy="115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12000"/>
              <a:endParaRPr lang="ru-RU" sz="1600" b="1" dirty="0">
                <a:solidFill>
                  <a:schemeClr val="accent2"/>
                </a:solidFill>
              </a:endParaRPr>
            </a:p>
          </p:txBody>
        </p:sp>
        <p:pic>
          <p:nvPicPr>
            <p:cNvPr id="40974" name="Picture 1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106" y="5615023"/>
              <a:ext cx="3400893" cy="1052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41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515752" y="3119767"/>
            <a:ext cx="6409855" cy="40011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rgbClr val="004586"/>
                </a:solidFill>
                <a:ea typeface="Calibri"/>
              </a:rPr>
              <a:t>СПАСИБО ЗА ВНИМАНИЕ!</a:t>
            </a:r>
            <a:endParaRPr lang="ru-RU" sz="26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650899"/>
              </p:ext>
            </p:extLst>
          </p:nvPr>
        </p:nvGraphicFramePr>
        <p:xfrm>
          <a:off x="522325" y="803153"/>
          <a:ext cx="1150730" cy="134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r:id="rId3" imgW="2924175" imgH="3638550" progId="">
                  <p:embed/>
                </p:oleObj>
              </mc:Choice>
              <mc:Fallback>
                <p:oleObj r:id="rId3" imgW="2924175" imgH="3638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25" y="803153"/>
                        <a:ext cx="1150730" cy="13425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6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.RB8.lYDeEWTPepbkWFXe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12928</TotalTime>
  <Words>481</Words>
  <Application>Microsoft Office PowerPoint</Application>
  <PresentationFormat>Экран (4:3)</PresentationFormat>
  <Paragraphs>103</Paragraphs>
  <Slides>9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Поддержка малого и среднего предпринимательства в Московской области в 2017 году  СУБСИДИИ </vt:lpstr>
      <vt:lpstr>МЕРЫ ФИНАНСОВОЙ ПОДДЕРЖКИ – СУБСИДИИ</vt:lpstr>
      <vt:lpstr>МЕРЫ ФИНАНСОВОЙ ПОДДЕРЖКИ – СУБСИДИИ</vt:lpstr>
      <vt:lpstr>МЕРЫ ФИНАНСОВОЙ ПОДДЕРЖКИ – СУБСИДИИ</vt:lpstr>
      <vt:lpstr>ПРИЁМ ЗАЯВОК НА ПРЕДОСТАВЛЕНИЕ СУБСИДИЙ ЧЕРЕЗ МФЦ</vt:lpstr>
      <vt:lpstr>КОНКУРСНЫЙ ОТБОР ПО ПРЕДОСТАВЛЕНИЮ СУБСИДИЙ</vt:lpstr>
      <vt:lpstr>КОНКУРСНЫЙ ОТБОР ПО ПРЕДОСТАВЛЕНИЮ СУБСИДИЙ</vt:lpstr>
      <vt:lpstr>КОНКУРСНЫЙ ОТБОР ПО ПРЕДОСТАВЛЕНИЮ СУБСИДИЙ</vt:lpstr>
      <vt:lpstr>СПАСИБО ЗА ВНИМАНИЕ!</vt:lpstr>
    </vt:vector>
  </TitlesOfParts>
  <Company>infoexp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рплрп</dc:creator>
  <cp:lastModifiedBy>Чернов Сергей Валерьевич</cp:lastModifiedBy>
  <cp:revision>377</cp:revision>
  <cp:lastPrinted>2017-07-13T06:45:40Z</cp:lastPrinted>
  <dcterms:created xsi:type="dcterms:W3CDTF">2015-04-14T10:20:06Z</dcterms:created>
  <dcterms:modified xsi:type="dcterms:W3CDTF">2017-07-24T07:23:21Z</dcterms:modified>
</cp:coreProperties>
</file>